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A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0B3-285A-4C18-BBEA-CE18B5F0532E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C1F4-C132-47A0-8304-6CACE65273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8B18-D23B-4A06-B992-EC35359BDAE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A3DC-295B-465A-B1F2-96F3DF11C0AD}" type="datetimeFigureOut">
              <a:rPr lang="pt-BR" smtClean="0"/>
              <a:pPr/>
              <a:t>28/04/2010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Migração para o Censo Escolar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00430" y="3929066"/>
            <a:ext cx="5072098" cy="2000264"/>
          </a:xfrm>
        </p:spPr>
        <p:txBody>
          <a:bodyPr>
            <a:normAutofit lnSpcReduction="10000"/>
          </a:bodyPr>
          <a:lstStyle/>
          <a:p>
            <a:pPr algn="l"/>
            <a:endParaRPr lang="pt-BR" sz="2200" dirty="0" smtClean="0">
              <a:solidFill>
                <a:schemeClr val="tx1"/>
              </a:solidFill>
            </a:endParaRPr>
          </a:p>
          <a:p>
            <a:pPr algn="l"/>
            <a:r>
              <a:rPr lang="pt-BR" sz="2200" dirty="0" smtClean="0">
                <a:solidFill>
                  <a:schemeClr val="tx1"/>
                </a:solidFill>
              </a:rPr>
              <a:t>Palestrantes :</a:t>
            </a:r>
          </a:p>
          <a:p>
            <a:pPr algn="l"/>
            <a:r>
              <a:rPr lang="pt-BR" sz="2200" dirty="0" smtClean="0">
                <a:solidFill>
                  <a:schemeClr val="tx1"/>
                </a:solidFill>
              </a:rPr>
              <a:t>	Ednamar Souza</a:t>
            </a:r>
          </a:p>
          <a:p>
            <a:pPr algn="l"/>
            <a:r>
              <a:rPr lang="pt-BR" sz="2200" dirty="0" smtClean="0">
                <a:solidFill>
                  <a:schemeClr val="tx1"/>
                </a:solidFill>
              </a:rPr>
              <a:t>	Fernando Rocha	</a:t>
            </a:r>
          </a:p>
          <a:p>
            <a:pPr algn="l"/>
            <a:r>
              <a:rPr lang="pt-BR" sz="2200" dirty="0" smtClean="0">
                <a:solidFill>
                  <a:schemeClr val="tx1"/>
                </a:solidFill>
              </a:rPr>
              <a:t>	Miltoncharles Oliveira da Silva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siig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643182"/>
            <a:ext cx="6295790" cy="4714908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643702" y="2214554"/>
            <a:ext cx="2000264" cy="21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INEP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71438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Processo de  Migração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42910" y="2214554"/>
            <a:ext cx="1785950" cy="21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UNIDADES 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DE ENSINO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58082" y="2928934"/>
            <a:ext cx="709613" cy="1331912"/>
            <a:chOff x="-714" y="1976"/>
            <a:chExt cx="504" cy="946"/>
          </a:xfrm>
        </p:grpSpPr>
        <p:pic>
          <p:nvPicPr>
            <p:cNvPr id="7" name="Picture 11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" y="2304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73" y="2388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" y="1976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73" y="2060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357554" y="2214554"/>
            <a:ext cx="2071702" cy="21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  SECRETARIA 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DE EDUCAÇÃO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15" name="Picture 11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143008" cy="10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SQL 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00372"/>
            <a:ext cx="857256" cy="126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8"/>
          <p:cNvSpPr>
            <a:spLocks/>
          </p:cNvSpPr>
          <p:nvPr/>
        </p:nvSpPr>
        <p:spPr bwMode="auto">
          <a:xfrm rot="16200000">
            <a:off x="2772780" y="2355050"/>
            <a:ext cx="236538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 rot="16200000">
            <a:off x="2808499" y="2605083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16200000">
            <a:off x="2808499" y="2819397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16200000">
            <a:off x="2808499" y="3033711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 rot="16200000">
            <a:off x="2808498" y="3248025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 rot="16200000">
            <a:off x="2808498" y="3462339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rot="16200000">
            <a:off x="2808498" y="3676654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 rot="16200000">
            <a:off x="5522467" y="2714619"/>
            <a:ext cx="1000132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00B050">
              <a:alpha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857224" y="4510844"/>
            <a:ext cx="14287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SIGE</a:t>
            </a:r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714884"/>
            <a:ext cx="26431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" name="Imagem 32" descr="Camise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572008"/>
            <a:ext cx="1928826" cy="83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1 - Cadastros do Sige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Cadastro da Escola, Turma, Docentes e Alunos.</a:t>
            </a:r>
            <a:r>
              <a:rPr lang="pt-BR" sz="3400" dirty="0" smtClean="0">
                <a:solidFill>
                  <a:srgbClr val="FF0000"/>
                </a:solidFill>
              </a:rPr>
              <a:t> 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formularioCens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353806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do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cadastroEscol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7283"/>
          <a:stretch>
            <a:fillRect/>
          </a:stretch>
        </p:blipFill>
        <p:spPr bwMode="auto">
          <a:xfrm>
            <a:off x="285720" y="285728"/>
            <a:ext cx="8572528" cy="63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8839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971550"/>
            <a:ext cx="9067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328614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Verificar se as informações existentes  nos cadastros estão de acordo com as normas do Censo Escolar.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643998" cy="5572164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Exemplo de inconsistências cadastrais</a:t>
            </a:r>
          </a:p>
          <a:p>
            <a:pPr indent="358775" algn="just"/>
            <a:endParaRPr lang="pt-BR" sz="22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Campos obrigatórios vazios.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Campos com informações inconsistentes (exemplos:        e-mail, datas...).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Campos de “Nomes” com mais de 3 caracteres repetidos em </a:t>
            </a:r>
            <a:r>
              <a:rPr lang="pt-BR" sz="2500" dirty="0" err="1" smtClean="0">
                <a:solidFill>
                  <a:schemeClr val="tx1"/>
                </a:solidFill>
              </a:rPr>
              <a:t>sequência</a:t>
            </a:r>
            <a:r>
              <a:rPr lang="pt-BR" sz="2500" dirty="0" smtClean="0">
                <a:solidFill>
                  <a:schemeClr val="tx1"/>
                </a:solidFill>
              </a:rPr>
              <a:t>. 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Campos de “Nomes” com apenas uma palavra.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Nome da mãe e pais idênticos para Alunos.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Datas de certidões menores que a data de nascimento.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Documentos (CPF, RG, certidões ...) já cadastrados para outras pessoas.</a:t>
            </a:r>
          </a:p>
          <a:p>
            <a:pPr marL="989013" lvl="1" indent="-450850" algn="l"/>
            <a:endParaRPr lang="pt-BR" sz="2200" dirty="0" smtClean="0">
              <a:solidFill>
                <a:schemeClr val="tx1"/>
              </a:solidFill>
            </a:endParaRP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643998" cy="5572164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Exemplo de inconsistências cruzadas</a:t>
            </a:r>
          </a:p>
          <a:p>
            <a:pPr indent="358775" algn="just"/>
            <a:endParaRPr lang="pt-BR" sz="22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Turma sem alunos.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Turma sem docentes.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Composição de ensino da escola sem alunos ou docentes.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Disciplinas na turma sem docentes.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Série sem matriz curricular cadastrada.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2500" dirty="0" smtClean="0">
                <a:solidFill>
                  <a:schemeClr val="tx1"/>
                </a:solidFill>
              </a:rPr>
              <a:t>Turma </a:t>
            </a:r>
            <a:r>
              <a:rPr lang="pt-BR" sz="2500" dirty="0" err="1" smtClean="0">
                <a:solidFill>
                  <a:schemeClr val="tx1"/>
                </a:solidFill>
              </a:rPr>
              <a:t>multisseriada</a:t>
            </a:r>
            <a:r>
              <a:rPr lang="pt-BR" sz="2500" dirty="0" smtClean="0">
                <a:solidFill>
                  <a:schemeClr val="tx1"/>
                </a:solidFill>
              </a:rPr>
              <a:t> não possui alunos em turmas distintas. </a:t>
            </a:r>
          </a:p>
          <a:p>
            <a:pPr marL="989013" lvl="1" indent="-450850" algn="l"/>
            <a:endParaRPr lang="pt-BR" sz="2200" dirty="0" smtClean="0">
              <a:solidFill>
                <a:schemeClr val="tx1"/>
              </a:solidFill>
            </a:endParaRP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 lnSpcReduction="1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O que será apresentado ?</a:t>
            </a:r>
          </a:p>
          <a:p>
            <a:pPr indent="358775" algn="just"/>
            <a:endParaRPr lang="pt-BR" sz="3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O que é o Censo Escolar ?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Cadastro e validação das informações no </a:t>
            </a:r>
            <a:r>
              <a:rPr lang="pt-BR" sz="3400" dirty="0" err="1" smtClean="0">
                <a:solidFill>
                  <a:schemeClr val="tx1"/>
                </a:solidFill>
              </a:rPr>
              <a:t>Sige</a:t>
            </a:r>
            <a:r>
              <a:rPr lang="pt-BR" sz="3400" dirty="0" smtClean="0">
                <a:solidFill>
                  <a:schemeClr val="tx1"/>
                </a:solidFill>
              </a:rPr>
              <a:t>. 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Processo de envio e processamento dos dados para  a SEDUC.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Envio dos dados para o INEP.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Principal_erro.jpg"/>
          <p:cNvPicPr>
            <a:picLocks noChangeAspect="1"/>
          </p:cNvPicPr>
          <p:nvPr/>
        </p:nvPicPr>
        <p:blipFill>
          <a:blip r:embed="rId3" cstate="print"/>
          <a:srcRect b="21511"/>
          <a:stretch>
            <a:fillRect/>
          </a:stretch>
        </p:blipFill>
        <p:spPr>
          <a:xfrm>
            <a:off x="142844" y="1785926"/>
            <a:ext cx="885825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Pendencia_alun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9144000" cy="436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3075" name="Picture 3" descr="C:\Users\fernando.rocha\Desktop\Palestra_CENSO\Rel_pendencias\Pendencia_turma.jpg"/>
          <p:cNvPicPr>
            <a:picLocks noChangeAspect="1" noChangeArrowheads="1"/>
          </p:cNvPicPr>
          <p:nvPr/>
        </p:nvPicPr>
        <p:blipFill>
          <a:blip r:embed="rId3" cstate="print"/>
          <a:srcRect r="1254"/>
          <a:stretch>
            <a:fillRect/>
          </a:stretch>
        </p:blipFill>
        <p:spPr bwMode="auto">
          <a:xfrm>
            <a:off x="71918" y="1571612"/>
            <a:ext cx="9001156" cy="4981575"/>
          </a:xfrm>
          <a:prstGeom prst="rect">
            <a:avLst/>
          </a:prstGeom>
          <a:noFill/>
        </p:spPr>
      </p:pic>
      <p:sp>
        <p:nvSpPr>
          <p:cNvPr id="7" name="Seta em curva para a esquerda 6"/>
          <p:cNvSpPr/>
          <p:nvPr/>
        </p:nvSpPr>
        <p:spPr>
          <a:xfrm rot="10800000">
            <a:off x="6072198" y="2500306"/>
            <a:ext cx="857256" cy="1143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4098" name="Picture 2" descr="C:\Users\fernando.rocha\Desktop\Palestra_CENSO\Rel_pendencias\Pendencia_cruzadabmp.bmp"/>
          <p:cNvPicPr>
            <a:picLocks noChangeAspect="1" noChangeArrowheads="1"/>
          </p:cNvPicPr>
          <p:nvPr/>
        </p:nvPicPr>
        <p:blipFill>
          <a:blip r:embed="rId3" cstate="print"/>
          <a:srcRect r="21239"/>
          <a:stretch>
            <a:fillRect/>
          </a:stretch>
        </p:blipFill>
        <p:spPr bwMode="auto">
          <a:xfrm>
            <a:off x="642910" y="852188"/>
            <a:ext cx="7858148" cy="600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Pendências cadastrais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122" name="Picture 2" descr="C:\Users\fernando.rocha\Desktop\Palestra_CENSO\Rel_pendencias\Principal_misto.bmp"/>
          <p:cNvPicPr>
            <a:picLocks noChangeAspect="1" noChangeArrowheads="1"/>
          </p:cNvPicPr>
          <p:nvPr/>
        </p:nvPicPr>
        <p:blipFill>
          <a:blip r:embed="rId3" cstate="print"/>
          <a:srcRect r="10550" b="8664"/>
          <a:stretch>
            <a:fillRect/>
          </a:stretch>
        </p:blipFill>
        <p:spPr bwMode="auto">
          <a:xfrm>
            <a:off x="0" y="1714488"/>
            <a:ext cx="900115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643998" cy="471013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Relatório de Resumo do Censo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Informa o quantitativo de alunos, docentes e turmas enviados para o Censo.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643998" cy="4710130"/>
          </a:xfrm>
        </p:spPr>
        <p:txBody>
          <a:bodyPr>
            <a:normAutofit/>
          </a:bodyPr>
          <a:lstStyle/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5" name="Imagem 4" descr="RelResumoCens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0"/>
            <a:ext cx="77153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1357322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Envio do banco de dados</a:t>
            </a: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Utilizando Sige </a:t>
            </a:r>
            <a:r>
              <a:rPr lang="pt-BR" sz="3400" dirty="0" err="1" smtClean="0">
                <a:solidFill>
                  <a:schemeClr val="tx1"/>
                </a:solidFill>
              </a:rPr>
              <a:t>Upload</a:t>
            </a:r>
            <a:r>
              <a:rPr lang="pt-BR" sz="3400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sucli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285992"/>
            <a:ext cx="489585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71438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2 - Processamento na </a:t>
            </a:r>
            <a:r>
              <a:rPr lang="pt-BR" sz="4000" dirty="0" err="1" smtClean="0">
                <a:solidFill>
                  <a:schemeClr val="tx1"/>
                </a:solidFill>
              </a:rPr>
              <a:t>Seduc</a:t>
            </a:r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0364" y="2357430"/>
            <a:ext cx="2643206" cy="22145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 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SEDUC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31" descr="SQL 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1000132" cy="14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71472" y="2357430"/>
            <a:ext cx="1714512" cy="178595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UNIDADE </a:t>
            </a:r>
          </a:p>
          <a:p>
            <a:pPr algn="ctr" eaLnBrk="0" hangingPunct="0">
              <a:defRPr/>
            </a:pPr>
            <a:r>
              <a:rPr lang="en-US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DE ENSINO</a:t>
            </a:r>
            <a:endParaRPr lang="en-US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8" name="Picture 11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143248"/>
            <a:ext cx="1071570" cy="97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786578" y="2571744"/>
            <a:ext cx="1714512" cy="17313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eaLnBrk="0" hangingPunct="0">
              <a:defRPr/>
            </a:pPr>
            <a:r>
              <a:rPr lang="en-US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INEP</a:t>
            </a:r>
            <a:endParaRPr lang="en-US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215206" y="3071810"/>
            <a:ext cx="928694" cy="1214446"/>
            <a:chOff x="-714" y="1976"/>
            <a:chExt cx="504" cy="946"/>
          </a:xfrm>
        </p:grpSpPr>
        <p:pic>
          <p:nvPicPr>
            <p:cNvPr id="11" name="Picture 11" descr="SQL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" y="2304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SQL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73" y="2388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SQL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" y="1976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SQL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73" y="2060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Freeform 8"/>
          <p:cNvSpPr>
            <a:spLocks/>
          </p:cNvSpPr>
          <p:nvPr/>
        </p:nvSpPr>
        <p:spPr bwMode="auto">
          <a:xfrm rot="16200000">
            <a:off x="2502678" y="2926554"/>
            <a:ext cx="236538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 rot="16200000">
            <a:off x="5679289" y="2893215"/>
            <a:ext cx="857256" cy="928694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8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501122" cy="471490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2 - Processamento na </a:t>
            </a:r>
            <a:r>
              <a:rPr lang="pt-BR" sz="4000" dirty="0" err="1" smtClean="0">
                <a:solidFill>
                  <a:schemeClr val="tx1"/>
                </a:solidFill>
              </a:rPr>
              <a:t>Seduc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Alunos com inconsistência não são contados. 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Inconsistências:</a:t>
            </a:r>
          </a:p>
          <a:p>
            <a:pPr marL="1446213" lvl="2" indent="-450850" algn="l"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1"/>
                </a:solidFill>
              </a:rPr>
              <a:t>Alunos em mais de uma Unidade de Ensino</a:t>
            </a:r>
          </a:p>
          <a:p>
            <a:pPr marL="1446213" lvl="2" indent="-450850" algn="l"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1"/>
                </a:solidFill>
              </a:rPr>
              <a:t>Alunos com nomes diferentes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 lnSpcReduction="1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O Censo Escolar 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É um levantamento de informações estatístico-educacionais de âmbito nacional, realizado anualmente.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É uma pesquisa declaratória, que tem como informante o diretor ou o responsável de cada unidade escolar.</a:t>
            </a: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643998" cy="5000660"/>
          </a:xfrm>
        </p:spPr>
        <p:txBody>
          <a:bodyPr>
            <a:normAutofit fontScale="92500" lnSpcReduction="1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Processamento para Censo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É realizada uma nova verificação considerando dados de todas as unidades de ensino.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Este novo processamento é mais rígido pois verifica inconsistências cadastrais e realiza comparações de dados de todas as escolas estaduais de Goiás.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Também são verificados erros provenientes do INEP.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Processamento para Censo- Relatórios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Situação das Unidades de Ensino.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Quantitativo de pendências.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Quantitativo de pendências das Subsecretarias.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Situação das Unidades de Ensino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</a:t>
            </a:r>
            <a:r>
              <a:rPr lang="pt-BR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para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label2_al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9057463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Quantitativo de pendências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.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Qtd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05853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Detalhe das pendências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detalhe2.bmp"/>
          <p:cNvPicPr>
            <a:picLocks noChangeAspect="1"/>
          </p:cNvPicPr>
          <p:nvPr/>
        </p:nvPicPr>
        <p:blipFill>
          <a:blip r:embed="rId3" cstate="print"/>
          <a:srcRect r="11669"/>
          <a:stretch>
            <a:fillRect/>
          </a:stretch>
        </p:blipFill>
        <p:spPr>
          <a:xfrm>
            <a:off x="142844" y="1857364"/>
            <a:ext cx="9001156" cy="402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715436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1"/>
                </a:solidFill>
              </a:rPr>
              <a:t>Quantitativo de pendências das Subsecretarias</a:t>
            </a:r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Qtd_SR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8607936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00760" y="2071678"/>
            <a:ext cx="2643206" cy="29289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INEP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71438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3 - Envio dos dados para o INEP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7158" y="2643182"/>
            <a:ext cx="1571636" cy="18573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UNIDADES 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DE ENSINO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40" y="2714620"/>
            <a:ext cx="1357322" cy="2214578"/>
            <a:chOff x="-714" y="1976"/>
            <a:chExt cx="504" cy="946"/>
          </a:xfrm>
        </p:grpSpPr>
        <p:pic>
          <p:nvPicPr>
            <p:cNvPr id="7" name="Picture 11" descr="SQL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14" y="2304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SQL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73" y="2388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SQL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14" y="1976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SQL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73" y="2060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000364" y="2643182"/>
            <a:ext cx="1928826" cy="200026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 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SECRETARIA </a:t>
            </a:r>
          </a:p>
          <a:p>
            <a:pPr eaLnBrk="0" hangingPunct="0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DE EDUCAÇÃO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15" name="Picture 11" descr="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1000132" cy="9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SQL 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429000"/>
            <a:ext cx="785818" cy="11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8"/>
          <p:cNvSpPr>
            <a:spLocks/>
          </p:cNvSpPr>
          <p:nvPr/>
        </p:nvSpPr>
        <p:spPr bwMode="auto">
          <a:xfrm rot="16200000">
            <a:off x="2288364" y="2569364"/>
            <a:ext cx="236538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 rot="16200000">
            <a:off x="2324083" y="2819397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16200000">
            <a:off x="2324083" y="3033711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16200000">
            <a:off x="2324083" y="3248025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 rot="16200000">
            <a:off x="2324082" y="3462339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 rot="16200000">
            <a:off x="2324082" y="3676653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rot="16200000">
            <a:off x="2324082" y="3890968"/>
            <a:ext cx="165100" cy="669925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 rot="16200000">
            <a:off x="5179224" y="2964652"/>
            <a:ext cx="642942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chemeClr val="bg1">
              <a:lumMod val="85000"/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5214974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3 - Envio dos dados para o INEP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Exportação da base do INEP para atualização de alguns dados.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5214974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3 - Envio dos dados para o INEP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São gerados arquivos agrupando as  Unidades de Ensino.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Os arquivos são enviados aos ambientes de “treinamento” e “produção” do INEP através da Internet.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78581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Passo 3 - Envio dos dados para o INEP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06588" y="1827982"/>
            <a:ext cx="3143272" cy="34290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INEP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21034" y="2328048"/>
            <a:ext cx="709613" cy="1331912"/>
            <a:chOff x="-714" y="1976"/>
            <a:chExt cx="504" cy="946"/>
          </a:xfrm>
        </p:grpSpPr>
        <p:pic>
          <p:nvPicPr>
            <p:cNvPr id="7" name="Picture 11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" y="2304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73" y="2388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" y="1976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73" y="2060"/>
              <a:ext cx="36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48870" y="1796680"/>
            <a:ext cx="2786082" cy="34290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7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  SECRETARIA DE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 EDUCAÇÃO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31" descr="SQL 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7564" y="2939688"/>
            <a:ext cx="857256" cy="126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8"/>
          <p:cNvSpPr>
            <a:spLocks/>
          </p:cNvSpPr>
          <p:nvPr/>
        </p:nvSpPr>
        <p:spPr bwMode="auto">
          <a:xfrm rot="5400000">
            <a:off x="4179092" y="3513600"/>
            <a:ext cx="357190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00B050">
              <a:alpha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4" name="Picture 19" descr="GEL Rounded Rectangle msyellow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1108" y="3687290"/>
            <a:ext cx="2643206" cy="59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9" descr="GEL Rounded Rectangle msyellow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1108" y="4401670"/>
            <a:ext cx="2643206" cy="59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reeform 8"/>
          <p:cNvSpPr>
            <a:spLocks/>
          </p:cNvSpPr>
          <p:nvPr/>
        </p:nvSpPr>
        <p:spPr bwMode="auto">
          <a:xfrm rot="16200000">
            <a:off x="4134779" y="4080535"/>
            <a:ext cx="445816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0070C0">
              <a:alpha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76312" y="3726946"/>
            <a:ext cx="214314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>
                <a:latin typeface="Trebuchet MS" pitchFamily="34" charset="0"/>
              </a:rPr>
              <a:t>Treinamento</a:t>
            </a:r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676312" y="4441326"/>
            <a:ext cx="214314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>
                <a:latin typeface="Trebuchet MS" pitchFamily="34" charset="0"/>
              </a:rPr>
              <a:t>Produção</a:t>
            </a:r>
            <a:endParaRPr lang="en-US" sz="2500" b="1" dirty="0">
              <a:latin typeface="Trebuchet MS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16200000">
            <a:off x="4179092" y="3299286"/>
            <a:ext cx="357190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FF000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5400000">
            <a:off x="4134779" y="4366287"/>
            <a:ext cx="445816" cy="1143010"/>
          </a:xfrm>
          <a:custGeom>
            <a:avLst/>
            <a:gdLst>
              <a:gd name="T0" fmla="*/ 148 w 208"/>
              <a:gd name="T1" fmla="*/ 570 h 844"/>
              <a:gd name="T2" fmla="*/ 177 w 208"/>
              <a:gd name="T3" fmla="*/ 565 h 844"/>
              <a:gd name="T4" fmla="*/ 208 w 208"/>
              <a:gd name="T5" fmla="*/ 561 h 844"/>
              <a:gd name="T6" fmla="*/ 154 w 208"/>
              <a:gd name="T7" fmla="*/ 703 h 844"/>
              <a:gd name="T8" fmla="*/ 116 w 208"/>
              <a:gd name="T9" fmla="*/ 800 h 844"/>
              <a:gd name="T10" fmla="*/ 99 w 208"/>
              <a:gd name="T11" fmla="*/ 844 h 844"/>
              <a:gd name="T12" fmla="*/ 95 w 208"/>
              <a:gd name="T13" fmla="*/ 831 h 844"/>
              <a:gd name="T14" fmla="*/ 83 w 208"/>
              <a:gd name="T15" fmla="*/ 799 h 844"/>
              <a:gd name="T16" fmla="*/ 50 w 208"/>
              <a:gd name="T17" fmla="*/ 702 h 844"/>
              <a:gd name="T18" fmla="*/ 0 w 208"/>
              <a:gd name="T19" fmla="*/ 560 h 844"/>
              <a:gd name="T20" fmla="*/ 58 w 208"/>
              <a:gd name="T21" fmla="*/ 571 h 844"/>
              <a:gd name="T22" fmla="*/ 99 w 208"/>
              <a:gd name="T23" fmla="*/ 0 h 844"/>
              <a:gd name="T24" fmla="*/ 148 w 208"/>
              <a:gd name="T25" fmla="*/ 570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844"/>
              <a:gd name="T41" fmla="*/ 208 w 208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844">
                <a:moveTo>
                  <a:pt x="148" y="570"/>
                </a:moveTo>
                <a:lnTo>
                  <a:pt x="177" y="565"/>
                </a:lnTo>
                <a:lnTo>
                  <a:pt x="208" y="561"/>
                </a:lnTo>
                <a:lnTo>
                  <a:pt x="154" y="703"/>
                </a:lnTo>
                <a:lnTo>
                  <a:pt x="116" y="800"/>
                </a:lnTo>
                <a:lnTo>
                  <a:pt x="99" y="844"/>
                </a:lnTo>
                <a:lnTo>
                  <a:pt x="95" y="831"/>
                </a:lnTo>
                <a:lnTo>
                  <a:pt x="83" y="799"/>
                </a:lnTo>
                <a:lnTo>
                  <a:pt x="50" y="702"/>
                </a:lnTo>
                <a:lnTo>
                  <a:pt x="0" y="560"/>
                </a:lnTo>
                <a:lnTo>
                  <a:pt x="58" y="571"/>
                </a:lnTo>
                <a:lnTo>
                  <a:pt x="99" y="0"/>
                </a:lnTo>
                <a:lnTo>
                  <a:pt x="148" y="570"/>
                </a:lnTo>
                <a:close/>
              </a:path>
            </a:pathLst>
          </a:custGeom>
          <a:solidFill>
            <a:srgbClr val="00B050">
              <a:alpha val="75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643998" cy="4710130"/>
          </a:xfrm>
        </p:spPr>
        <p:txBody>
          <a:bodyPr>
            <a:normAutofit lnSpcReduction="1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Como o Censo Escolar é realizado ?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</a:rPr>
              <a:t>O Censo Escolar é realizado sob a  coordenação do INEP/MEC, com a colaboração das Secretarias Estaduais e Municipais de Educação e participação de todas as escolas públicas e privadas do país.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0242" name="Picture 2" descr="C:\Users\fernando.rocha\Desktop\Palestra_CENSO\EducaCenso\Arquiv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501222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8120" y="1071546"/>
            <a:ext cx="8501122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Recibo de Entrega</a:t>
            </a:r>
          </a:p>
          <a:p>
            <a:pPr marL="989013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Recib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8716542" cy="575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4908"/>
          </a:xfrm>
        </p:spPr>
        <p:txBody>
          <a:bodyPr>
            <a:normAutofit/>
          </a:bodyPr>
          <a:lstStyle/>
          <a:p>
            <a:pPr indent="358775" algn="l"/>
            <a:r>
              <a:rPr lang="pt-BR" sz="4000" dirty="0" smtClean="0">
                <a:solidFill>
                  <a:schemeClr val="tx1"/>
                </a:solidFill>
              </a:rPr>
              <a:t>Processamento do INEP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No Site do Inep é efetuada uma última validação dos dados, conferindo dados de todo do Brasil. 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Após o processamento as informações estarão disponíveis para conferência e alteração no </a:t>
            </a:r>
            <a:r>
              <a:rPr lang="pt-BR" sz="3400" dirty="0" err="1" smtClean="0">
                <a:solidFill>
                  <a:schemeClr val="tx1"/>
                </a:solidFill>
              </a:rPr>
              <a:t>Educacenso</a:t>
            </a:r>
            <a:r>
              <a:rPr lang="pt-BR" sz="3400" dirty="0" smtClean="0">
                <a:solidFill>
                  <a:schemeClr val="tx1"/>
                </a:solidFill>
              </a:rPr>
              <a:t>.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857256"/>
          </a:xfrm>
        </p:spPr>
        <p:txBody>
          <a:bodyPr>
            <a:normAutofit/>
          </a:bodyPr>
          <a:lstStyle/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6" name="Imagem 5" descr="Fechament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9144000" cy="633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fechamento_err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79141"/>
            <a:ext cx="9144000" cy="509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857256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Processamento do INEP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Imagem 4" descr="Sem tí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9144000" cy="585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501122" cy="471490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Casos ainda não atendidos pela migração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Escola Conveniada Mista 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Escola de Ensino Profissional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Escola Exclusiva de Ensino Especial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</a:rPr>
              <a:t>Centros de educação e convivência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8858280" cy="4714908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Números do Censo (Considerados na data de referência do Censo)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/>
            <a:r>
              <a:rPr lang="pt-BR" sz="3400" dirty="0" smtClean="0">
                <a:solidFill>
                  <a:schemeClr val="tx1"/>
                </a:solidFill>
              </a:rPr>
              <a:t> 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42976" y="2357430"/>
          <a:ext cx="6858048" cy="329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2428892"/>
                <a:gridCol w="2357455"/>
              </a:tblGrid>
              <a:tr h="483065"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#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2008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/>
                        <a:t>2009</a:t>
                      </a:r>
                      <a:endParaRPr lang="pt-BR" sz="3000" dirty="0"/>
                    </a:p>
                  </a:txBody>
                  <a:tcPr/>
                </a:tc>
              </a:tr>
              <a:tr h="588504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/>
                        <a:t>Escolas</a:t>
                      </a:r>
                      <a:endParaRPr lang="pt-BR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/>
                        <a:t>1095</a:t>
                      </a:r>
                      <a:endParaRPr lang="pt-B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/>
                        <a:t>1082</a:t>
                      </a:r>
                      <a:endParaRPr lang="pt-BR" sz="30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/>
                        <a:t>Turma</a:t>
                      </a:r>
                      <a:endParaRPr lang="pt-BR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21.499</a:t>
                      </a:r>
                      <a:endParaRPr lang="pt-B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20.744</a:t>
                      </a:r>
                      <a:endParaRPr lang="pt-BR" sz="3000" b="0" dirty="0"/>
                    </a:p>
                  </a:txBody>
                  <a:tcPr/>
                </a:tc>
              </a:tr>
              <a:tr h="757821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/>
                        <a:t>Docentes</a:t>
                      </a:r>
                      <a:endParaRPr lang="pt-BR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22.067</a:t>
                      </a:r>
                      <a:endParaRPr lang="pt-B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22.392</a:t>
                      </a:r>
                      <a:endParaRPr lang="pt-BR" sz="3000" b="0" dirty="0"/>
                    </a:p>
                  </a:txBody>
                  <a:tcPr/>
                </a:tc>
              </a:tr>
              <a:tr h="757821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/>
                        <a:t>Alunos</a:t>
                      </a:r>
                      <a:endParaRPr lang="pt-BR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614.845</a:t>
                      </a:r>
                      <a:endParaRPr lang="pt-B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 smtClean="0"/>
                        <a:t>599.807</a:t>
                      </a:r>
                      <a:endParaRPr lang="pt-BR" sz="3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799880"/>
            <a:ext cx="8572560" cy="1500198"/>
          </a:xfrm>
        </p:spPr>
        <p:txBody>
          <a:bodyPr>
            <a:normAutofit/>
          </a:bodyPr>
          <a:lstStyle/>
          <a:p>
            <a:pPr indent="358775"/>
            <a:r>
              <a:rPr lang="pt-BR" sz="3500" b="1" dirty="0" smtClean="0">
                <a:solidFill>
                  <a:schemeClr val="tx1"/>
                </a:solidFill>
              </a:rPr>
              <a:t>Obrigado por sua atenção!</a:t>
            </a:r>
          </a:p>
          <a:p>
            <a:pPr indent="358775"/>
            <a:r>
              <a:rPr lang="pt-BR" sz="3500" b="1" dirty="0" smtClean="0">
                <a:solidFill>
                  <a:schemeClr val="tx1"/>
                </a:solidFill>
              </a:rPr>
              <a:t>Perguntas ?</a:t>
            </a:r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6" name="Imagem 5" descr="para o final das palestra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498" y="2075783"/>
            <a:ext cx="5738826" cy="469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 lnSpcReduction="10000"/>
          </a:bodyPr>
          <a:lstStyle/>
          <a:p>
            <a:pPr marL="544513" indent="-544513" algn="just">
              <a:tabLst>
                <a:tab pos="444500" algn="l"/>
                <a:tab pos="901700" algn="l"/>
              </a:tabLst>
            </a:pPr>
            <a:endParaRPr lang="pt-BR" sz="3600" dirty="0" smtClean="0">
              <a:solidFill>
                <a:schemeClr val="tx1"/>
              </a:solidFill>
            </a:endParaRPr>
          </a:p>
          <a:p>
            <a:pPr marL="544513" indent="-544513" algn="just">
              <a:tabLst>
                <a:tab pos="444500" algn="l"/>
                <a:tab pos="9017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O Censo é realizado por meio de um processo descentralizado de coleta de dados individualizados de:</a:t>
            </a:r>
          </a:p>
          <a:p>
            <a:pPr marL="1346200" lvl="1" indent="-622300" algn="just">
              <a:buFont typeface="Wingdings" pitchFamily="2" charset="2"/>
              <a:buChar char="è"/>
              <a:tabLst>
                <a:tab pos="444500" algn="l"/>
                <a:tab pos="901700" algn="l"/>
              </a:tabLst>
            </a:pPr>
            <a:r>
              <a:rPr lang="pt-BR" sz="3200" dirty="0" smtClean="0">
                <a:solidFill>
                  <a:schemeClr val="tx1"/>
                </a:solidFill>
              </a:rPr>
              <a:t>Alunos</a:t>
            </a:r>
          </a:p>
          <a:p>
            <a:pPr marL="1346200" lvl="1" indent="-622300" algn="just">
              <a:buFont typeface="Wingdings" pitchFamily="2" charset="2"/>
              <a:buChar char="è"/>
              <a:tabLst>
                <a:tab pos="444500" algn="l"/>
                <a:tab pos="901700" algn="l"/>
              </a:tabLst>
            </a:pPr>
            <a:r>
              <a:rPr lang="pt-BR" sz="3200" dirty="0" smtClean="0">
                <a:solidFill>
                  <a:schemeClr val="tx1"/>
                </a:solidFill>
              </a:rPr>
              <a:t>Turmas</a:t>
            </a:r>
          </a:p>
          <a:p>
            <a:pPr marL="1346200" lvl="1" indent="-622300" algn="just">
              <a:buFont typeface="Wingdings" pitchFamily="2" charset="2"/>
              <a:buChar char="è"/>
              <a:tabLst>
                <a:tab pos="444500" algn="l"/>
                <a:tab pos="901700" algn="l"/>
              </a:tabLst>
            </a:pPr>
            <a:r>
              <a:rPr lang="pt-BR" sz="3200" dirty="0" smtClean="0">
                <a:solidFill>
                  <a:schemeClr val="tx1"/>
                </a:solidFill>
              </a:rPr>
              <a:t>Docentes</a:t>
            </a:r>
          </a:p>
          <a:p>
            <a:pPr marL="1346200" lvl="1" indent="-622300" algn="just">
              <a:buFont typeface="Wingdings" pitchFamily="2" charset="2"/>
              <a:buChar char="è"/>
              <a:tabLst>
                <a:tab pos="444500" algn="l"/>
                <a:tab pos="901700" algn="l"/>
              </a:tabLst>
            </a:pPr>
            <a:r>
              <a:rPr lang="pt-BR" sz="3200" dirty="0" smtClean="0">
                <a:solidFill>
                  <a:schemeClr val="tx1"/>
                </a:solidFill>
              </a:rPr>
              <a:t>Escolas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 fontScale="925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Objetivos do Censo Escolar </a:t>
            </a:r>
            <a:endParaRPr lang="pt-BR" sz="3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82550"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sz="3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  <a:latin typeface="Gill Sans MT" pitchFamily="34" charset="0"/>
              </a:rPr>
              <a:t>Fornecer informações e estatísticas para a realização de diagnósticos e análises sobre o sistema educacional</a:t>
            </a:r>
            <a:r>
              <a:rPr lang="pt-BR" sz="3400" dirty="0" smtClean="0">
                <a:solidFill>
                  <a:schemeClr val="tx1"/>
                </a:solidFill>
              </a:rPr>
              <a:t>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  <a:latin typeface="Gill Sans MT" pitchFamily="34" charset="0"/>
              </a:rPr>
              <a:t>Subsidiar a definição e a implementação de políticas orientadas para a promoção da eqüidade, efetividade e qualidade do ensino.</a:t>
            </a:r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4710130"/>
          </a:xfrm>
        </p:spPr>
        <p:txBody>
          <a:bodyPr>
            <a:normAutofit fontScale="92500" lnSpcReduction="2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Objetivos do Censo Escolar </a:t>
            </a:r>
            <a:endParaRPr lang="pt-BR" sz="3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82550">
              <a:spcBef>
                <a:spcPts val="600"/>
              </a:spcBef>
              <a:buClr>
                <a:schemeClr val="accent1"/>
              </a:buClr>
              <a:buSzPct val="80000"/>
            </a:pPr>
            <a:endParaRPr lang="pt-BR" sz="3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400" dirty="0" smtClean="0">
                <a:solidFill>
                  <a:schemeClr val="tx1"/>
                </a:solidFill>
                <a:latin typeface="Gill Sans MT" pitchFamily="34" charset="0"/>
              </a:rPr>
              <a:t>Distribuição de recursos públicos</a:t>
            </a:r>
            <a:endParaRPr lang="pt-BR" sz="3400" dirty="0" smtClean="0">
              <a:solidFill>
                <a:schemeClr val="tx1"/>
              </a:solidFill>
            </a:endParaRP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Merenda 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Transporte escolar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Livro didático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Implantação de bibliotecas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Dinheiro Direto na Escola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FUNDEB</a:t>
            </a:r>
          </a:p>
          <a:p>
            <a:pPr marL="1531938" lvl="2" indent="-671513" algn="l">
              <a:spcBef>
                <a:spcPts val="550"/>
              </a:spcBef>
              <a:buFont typeface="Wingdings" pitchFamily="2" charset="2"/>
              <a:buChar char="è"/>
              <a:tabLst>
                <a:tab pos="715963" algn="l"/>
              </a:tabLst>
            </a:pPr>
            <a:r>
              <a:rPr lang="pt-BR" sz="3200" dirty="0" smtClean="0">
                <a:solidFill>
                  <a:schemeClr val="tx1"/>
                </a:solidFill>
                <a:latin typeface="Gill Sans MT" pitchFamily="34" charset="0"/>
              </a:rPr>
              <a:t>outros</a:t>
            </a:r>
          </a:p>
          <a:p>
            <a:pPr marL="989013" lvl="1" indent="-450850" algn="l"/>
            <a:endParaRPr lang="pt-BR" sz="34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2214578"/>
          </a:xfrm>
        </p:spPr>
        <p:txBody>
          <a:bodyPr>
            <a:normAutofit fontScale="85000" lnSpcReduction="10000"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Como enviar as informações para o INEP ?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</a:rPr>
              <a:t>Utilizando o site </a:t>
            </a:r>
            <a:r>
              <a:rPr lang="pt-BR" sz="3600" dirty="0" err="1" smtClean="0">
                <a:solidFill>
                  <a:schemeClr val="tx1"/>
                </a:solidFill>
              </a:rPr>
              <a:t>Educacenso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</a:p>
          <a:p>
            <a:pPr marL="989013" lvl="1" indent="-450850" algn="l"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</a:rPr>
              <a:t>Migrando dados de sistemas próprios – Sige. </a:t>
            </a:r>
          </a:p>
          <a:p>
            <a:pPr marL="989013" lvl="1" indent="-450850" algn="l">
              <a:buFont typeface="Wingdings" pitchFamily="2" charset="2"/>
              <a:buChar char="Ø"/>
            </a:pPr>
            <a:endParaRPr lang="pt-BR" sz="3400" dirty="0" smtClean="0">
              <a:solidFill>
                <a:schemeClr val="tx1"/>
              </a:solidFill>
            </a:endParaRPr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122" cy="714380"/>
          </a:xfrm>
        </p:spPr>
        <p:txBody>
          <a:bodyPr>
            <a:normAutofit/>
          </a:bodyPr>
          <a:lstStyle/>
          <a:p>
            <a:pPr indent="358775" algn="just"/>
            <a:r>
              <a:rPr lang="pt-BR" sz="4000" dirty="0" smtClean="0">
                <a:solidFill>
                  <a:schemeClr val="tx1"/>
                </a:solidFill>
              </a:rPr>
              <a:t>Processo de  Migração</a:t>
            </a:r>
          </a:p>
          <a:p>
            <a:pPr indent="358775" algn="just"/>
            <a:endParaRPr lang="pt-BR" sz="40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Título 7"/>
          <p:cNvSpPr txBox="1">
            <a:spLocks/>
          </p:cNvSpPr>
          <p:nvPr/>
        </p:nvSpPr>
        <p:spPr>
          <a:xfrm>
            <a:off x="0" y="14285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Migração para o Censo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Escolar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25" name="Imagem 24" descr="Sem tít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585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defRPr sz="2000" b="1" dirty="0" smtClean="0">
            <a:solidFill>
              <a:schemeClr val="bg1"/>
            </a:solidFill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1025</Words>
  <Application>Microsoft Office PowerPoint</Application>
  <PresentationFormat>Apresentação na tela (4:3)</PresentationFormat>
  <Paragraphs>280</Paragraphs>
  <Slides>48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Migração para o Censo Escolar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renato.souza</dc:creator>
  <cp:lastModifiedBy>Fernando Nunes Rocha</cp:lastModifiedBy>
  <cp:revision>168</cp:revision>
  <dcterms:created xsi:type="dcterms:W3CDTF">2010-04-15T13:36:18Z</dcterms:created>
  <dcterms:modified xsi:type="dcterms:W3CDTF">2010-04-29T01:14:57Z</dcterms:modified>
</cp:coreProperties>
</file>